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2"/>
  </p:notesMasterIdLst>
  <p:sldIdLst>
    <p:sldId id="256" r:id="rId2"/>
    <p:sldId id="257" r:id="rId3"/>
    <p:sldId id="258" r:id="rId4"/>
    <p:sldId id="303" r:id="rId5"/>
    <p:sldId id="304" r:id="rId6"/>
    <p:sldId id="306" r:id="rId7"/>
    <p:sldId id="307" r:id="rId8"/>
    <p:sldId id="308" r:id="rId9"/>
    <p:sldId id="310" r:id="rId10"/>
    <p:sldId id="309" r:id="rId11"/>
  </p:sldIdLst>
  <p:sldSz cx="9144000" cy="5143500" type="screen16x9"/>
  <p:notesSz cx="6858000" cy="9144000"/>
  <p:embeddedFontLst>
    <p:embeddedFont>
      <p:font typeface="Syncopate" panose="020B0604020202020204" charset="0"/>
      <p:regular r:id="rId13"/>
      <p:bold r:id="rId14"/>
    </p:embeddedFont>
    <p:embeddedFont>
      <p:font typeface="Manrope" panose="020B0604020202020204" charset="0"/>
      <p:regular r:id="rId15"/>
      <p:bold r:id="rId16"/>
    </p:embeddedFont>
    <p:embeddedFont>
      <p:font typeface="SimSun" panose="02010600030101010101" pitchFamily="2" charset="-122"/>
      <p:regular r:id="rId17"/>
    </p:embeddedFont>
    <p:embeddedFont>
      <p:font typeface="Calibri"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7F897E8-4130-41B5-BDEE-7551ACD6C5E7}">
          <p14:sldIdLst>
            <p14:sldId id="256"/>
            <p14:sldId id="257"/>
            <p14:sldId id="258"/>
            <p14:sldId id="303"/>
            <p14:sldId id="304"/>
            <p14:sldId id="306"/>
            <p14:sldId id="307"/>
            <p14:sldId id="308"/>
            <p14:sldId id="310"/>
            <p14:sldId id="309"/>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57CBEC-7664-4F83-B290-CEAFB61588EE}">
  <a:tblStyle styleId="{1757CBEC-7664-4F83-B290-CEAFB61588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280" y="3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7ae41f31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7ae41f3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217850" y="1093800"/>
            <a:ext cx="6708300" cy="2403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6350" y="3573900"/>
            <a:ext cx="6009600" cy="475800"/>
          </a:xfrm>
          <a:prstGeom prst="rect">
            <a:avLst/>
          </a:prstGeom>
          <a:solidFill>
            <a:schemeClr val="lt1"/>
          </a:solid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57"/>
        <p:cNvGrpSpPr/>
        <p:nvPr/>
      </p:nvGrpSpPr>
      <p:grpSpPr>
        <a:xfrm>
          <a:off x="0" y="0"/>
          <a:ext cx="0" cy="0"/>
          <a:chOff x="0" y="0"/>
          <a:chExt cx="0" cy="0"/>
        </a:xfrm>
      </p:grpSpPr>
      <p:pic>
        <p:nvPicPr>
          <p:cNvPr id="158" name="Google Shape;158;p30"/>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9" name="Google Shape;29;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2" name="Google Shape;32;p7"/>
          <p:cNvSpPr txBox="1">
            <a:spLocks noGrp="1"/>
          </p:cNvSpPr>
          <p:nvPr>
            <p:ph type="body" idx="1"/>
          </p:nvPr>
        </p:nvSpPr>
        <p:spPr>
          <a:xfrm>
            <a:off x="4933800" y="1978125"/>
            <a:ext cx="3497100" cy="234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33" name="Google Shape;33;p7"/>
          <p:cNvSpPr txBox="1">
            <a:spLocks noGrp="1"/>
          </p:cNvSpPr>
          <p:nvPr>
            <p:ph type="title"/>
          </p:nvPr>
        </p:nvSpPr>
        <p:spPr>
          <a:xfrm>
            <a:off x="4933800" y="824500"/>
            <a:ext cx="3497100" cy="1209300"/>
          </a:xfrm>
          <a:prstGeom prst="rect">
            <a:avLst/>
          </a:prstGeom>
        </p:spPr>
        <p:txBody>
          <a:bodyPr spcFirstLastPara="1" wrap="square" lIns="91425" tIns="91425" rIns="91425" bIns="91425" anchor="b" anchorCtr="0">
            <a:noAutofit/>
          </a:bodyPr>
          <a:lstStyle>
            <a:lvl1pPr lvl="0" rtl="0">
              <a:spcBef>
                <a:spcPts val="0"/>
              </a:spcBef>
              <a:spcAft>
                <a:spcPts val="0"/>
              </a:spcAft>
              <a:buSzPts val="2700"/>
              <a:buNone/>
              <a:defRPr/>
            </a:lvl1pPr>
            <a:lvl2pPr lvl="1" rtl="0">
              <a:spcBef>
                <a:spcPts val="0"/>
              </a:spcBef>
              <a:spcAft>
                <a:spcPts val="0"/>
              </a:spcAft>
              <a:buSzPts val="2700"/>
              <a:buNone/>
              <a:defRPr/>
            </a:lvl2pPr>
            <a:lvl3pPr lvl="2" rtl="0">
              <a:spcBef>
                <a:spcPts val="0"/>
              </a:spcBef>
              <a:spcAft>
                <a:spcPts val="0"/>
              </a:spcAft>
              <a:buSzPts val="2700"/>
              <a:buNone/>
              <a:defRPr/>
            </a:lvl3pPr>
            <a:lvl4pPr lvl="3" rtl="0">
              <a:spcBef>
                <a:spcPts val="0"/>
              </a:spcBef>
              <a:spcAft>
                <a:spcPts val="0"/>
              </a:spcAft>
              <a:buSzPts val="2700"/>
              <a:buNone/>
              <a:defRPr/>
            </a:lvl4pPr>
            <a:lvl5pPr lvl="4" rtl="0">
              <a:spcBef>
                <a:spcPts val="0"/>
              </a:spcBef>
              <a:spcAft>
                <a:spcPts val="0"/>
              </a:spcAft>
              <a:buSzPts val="2700"/>
              <a:buNone/>
              <a:defRPr/>
            </a:lvl5pPr>
            <a:lvl6pPr lvl="5" rtl="0">
              <a:spcBef>
                <a:spcPts val="0"/>
              </a:spcBef>
              <a:spcAft>
                <a:spcPts val="0"/>
              </a:spcAft>
              <a:buSzPts val="2700"/>
              <a:buNone/>
              <a:defRPr/>
            </a:lvl6pPr>
            <a:lvl7pPr lvl="6" rtl="0">
              <a:spcBef>
                <a:spcPts val="0"/>
              </a:spcBef>
              <a:spcAft>
                <a:spcPts val="0"/>
              </a:spcAft>
              <a:buSzPts val="2700"/>
              <a:buNone/>
              <a:defRPr/>
            </a:lvl7pPr>
            <a:lvl8pPr lvl="7" rtl="0">
              <a:spcBef>
                <a:spcPts val="0"/>
              </a:spcBef>
              <a:spcAft>
                <a:spcPts val="0"/>
              </a:spcAft>
              <a:buSzPts val="2700"/>
              <a:buNone/>
              <a:defRPr/>
            </a:lvl8pPr>
            <a:lvl9pPr lvl="8" rtl="0">
              <a:spcBef>
                <a:spcPts val="0"/>
              </a:spcBef>
              <a:spcAft>
                <a:spcPts val="0"/>
              </a:spcAft>
              <a:buSzPts val="27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6" name="Google Shape;36;p8"/>
          <p:cNvSpPr txBox="1">
            <a:spLocks noGrp="1"/>
          </p:cNvSpPr>
          <p:nvPr>
            <p:ph type="title"/>
          </p:nvPr>
        </p:nvSpPr>
        <p:spPr>
          <a:xfrm>
            <a:off x="2317950" y="1307100"/>
            <a:ext cx="4508100" cy="2529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9" name="Google Shape;39;p9"/>
          <p:cNvSpPr txBox="1">
            <a:spLocks noGrp="1"/>
          </p:cNvSpPr>
          <p:nvPr>
            <p:ph type="title"/>
          </p:nvPr>
        </p:nvSpPr>
        <p:spPr>
          <a:xfrm>
            <a:off x="2061550" y="1520250"/>
            <a:ext cx="5020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9"/>
          <p:cNvSpPr txBox="1">
            <a:spLocks noGrp="1"/>
          </p:cNvSpPr>
          <p:nvPr>
            <p:ph type="subTitle" idx="1"/>
          </p:nvPr>
        </p:nvSpPr>
        <p:spPr>
          <a:xfrm>
            <a:off x="2061700" y="2362050"/>
            <a:ext cx="5020800" cy="1261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5" name="Google Shape;45;p11"/>
          <p:cNvSpPr txBox="1">
            <a:spLocks noGrp="1"/>
          </p:cNvSpPr>
          <p:nvPr>
            <p:ph type="title" hasCustomPrompt="1"/>
          </p:nvPr>
        </p:nvSpPr>
        <p:spPr>
          <a:xfrm>
            <a:off x="2402350" y="1667750"/>
            <a:ext cx="4339200" cy="131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2402350" y="2978625"/>
            <a:ext cx="4339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41" name="Google Shape;141;p2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a:lvl1pPr>
            <a:lvl2pPr lvl="1" algn="ctr" rtl="0">
              <a:spcBef>
                <a:spcPts val="0"/>
              </a:spcBef>
              <a:spcAft>
                <a:spcPts val="0"/>
              </a:spcAft>
              <a:buSzPts val="2700"/>
              <a:buNone/>
              <a:defRPr/>
            </a:lvl2pPr>
            <a:lvl3pPr lvl="2" algn="ctr" rtl="0">
              <a:spcBef>
                <a:spcPts val="0"/>
              </a:spcBef>
              <a:spcAft>
                <a:spcPts val="0"/>
              </a:spcAft>
              <a:buSzPts val="2700"/>
              <a:buNone/>
              <a:defRPr/>
            </a:lvl3pPr>
            <a:lvl4pPr lvl="3" algn="ctr" rtl="0">
              <a:spcBef>
                <a:spcPts val="0"/>
              </a:spcBef>
              <a:spcAft>
                <a:spcPts val="0"/>
              </a:spcAft>
              <a:buSzPts val="2700"/>
              <a:buNone/>
              <a:defRPr/>
            </a:lvl4pPr>
            <a:lvl5pPr lvl="4" algn="ctr" rtl="0">
              <a:spcBef>
                <a:spcPts val="0"/>
              </a:spcBef>
              <a:spcAft>
                <a:spcPts val="0"/>
              </a:spcAft>
              <a:buSzPts val="2700"/>
              <a:buNone/>
              <a:defRPr/>
            </a:lvl5pPr>
            <a:lvl6pPr lvl="5" algn="ctr" rtl="0">
              <a:spcBef>
                <a:spcPts val="0"/>
              </a:spcBef>
              <a:spcAft>
                <a:spcPts val="0"/>
              </a:spcAft>
              <a:buSzPts val="2700"/>
              <a:buNone/>
              <a:defRPr/>
            </a:lvl6pPr>
            <a:lvl7pPr lvl="6" algn="ctr" rtl="0">
              <a:spcBef>
                <a:spcPts val="0"/>
              </a:spcBef>
              <a:spcAft>
                <a:spcPts val="0"/>
              </a:spcAft>
              <a:buSzPts val="2700"/>
              <a:buNone/>
              <a:defRPr/>
            </a:lvl7pPr>
            <a:lvl8pPr lvl="7" algn="ctr" rtl="0">
              <a:spcBef>
                <a:spcPts val="0"/>
              </a:spcBef>
              <a:spcAft>
                <a:spcPts val="0"/>
              </a:spcAft>
              <a:buSzPts val="2700"/>
              <a:buNone/>
              <a:defRPr/>
            </a:lvl8pPr>
            <a:lvl9pPr lvl="8" algn="ctr" rtl="0">
              <a:spcBef>
                <a:spcPts val="0"/>
              </a:spcBef>
              <a:spcAft>
                <a:spcPts val="0"/>
              </a:spcAft>
              <a:buSzPts val="27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1pPr>
            <a:lvl2pPr lvl="1"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2pPr>
            <a:lvl3pPr lvl="2"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3pPr>
            <a:lvl4pPr lvl="3"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4pPr>
            <a:lvl5pPr lvl="4"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5pPr>
            <a:lvl6pPr lvl="5"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6pPr>
            <a:lvl7pPr lvl="6"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7pPr>
            <a:lvl8pPr lvl="7"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8pPr>
            <a:lvl9pPr lvl="8" rtl="0">
              <a:spcBef>
                <a:spcPts val="0"/>
              </a:spcBef>
              <a:spcAft>
                <a:spcPts val="0"/>
              </a:spcAft>
              <a:buClr>
                <a:schemeClr val="lt1"/>
              </a:buClr>
              <a:buSzPts val="2700"/>
              <a:buFont typeface="Syncopate"/>
              <a:buNone/>
              <a:defRPr sz="2700" b="1">
                <a:solidFill>
                  <a:schemeClr val="lt1"/>
                </a:solidFill>
                <a:latin typeface="Syncopate"/>
                <a:ea typeface="Syncopate"/>
                <a:cs typeface="Syncopate"/>
                <a:sym typeface="Syncopat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Manrope"/>
              <a:buChar char="●"/>
              <a:defRPr>
                <a:solidFill>
                  <a:schemeClr val="lt1"/>
                </a:solidFill>
                <a:latin typeface="Manrope"/>
                <a:ea typeface="Manrope"/>
                <a:cs typeface="Manrope"/>
                <a:sym typeface="Manrope"/>
              </a:defRPr>
            </a:lvl1pPr>
            <a:lvl2pPr marL="914400" lvl="1"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2pPr>
            <a:lvl3pPr marL="1371600" lvl="2"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3pPr>
            <a:lvl4pPr marL="1828800" lvl="3"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4pPr>
            <a:lvl5pPr marL="2286000" lvl="4"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5pPr>
            <a:lvl6pPr marL="2743200" lvl="5"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6pPr>
            <a:lvl7pPr marL="3200400" lvl="6"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7pPr>
            <a:lvl8pPr marL="3657600" lvl="7" indent="-317500">
              <a:lnSpc>
                <a:spcPct val="115000"/>
              </a:lnSpc>
              <a:spcBef>
                <a:spcPts val="1600"/>
              </a:spcBef>
              <a:spcAft>
                <a:spcPts val="0"/>
              </a:spcAft>
              <a:buClr>
                <a:schemeClr val="lt1"/>
              </a:buClr>
              <a:buSzPts val="1400"/>
              <a:buFont typeface="Manrope"/>
              <a:buChar char="○"/>
              <a:defRPr>
                <a:solidFill>
                  <a:schemeClr val="lt1"/>
                </a:solidFill>
                <a:latin typeface="Manrope"/>
                <a:ea typeface="Manrope"/>
                <a:cs typeface="Manrope"/>
                <a:sym typeface="Manrope"/>
              </a:defRPr>
            </a:lvl8pPr>
            <a:lvl9pPr marL="4114800" lvl="8" indent="-317500">
              <a:lnSpc>
                <a:spcPct val="115000"/>
              </a:lnSpc>
              <a:spcBef>
                <a:spcPts val="1600"/>
              </a:spcBef>
              <a:spcAft>
                <a:spcPts val="1600"/>
              </a:spcAft>
              <a:buClr>
                <a:schemeClr val="lt1"/>
              </a:buClr>
              <a:buSzPts val="1400"/>
              <a:buFont typeface="Manrope"/>
              <a:buChar char="■"/>
              <a:defRPr>
                <a:solidFill>
                  <a:schemeClr val="lt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 id="2147483670" r:id="rId9"/>
    <p:sldLayoutId id="2147483674" r:id="rId10"/>
    <p:sldLayoutId id="2147483675"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5"/>
          <p:cNvSpPr txBox="1">
            <a:spLocks noGrp="1"/>
          </p:cNvSpPr>
          <p:nvPr>
            <p:ph type="ctrTitle"/>
          </p:nvPr>
        </p:nvSpPr>
        <p:spPr>
          <a:xfrm>
            <a:off x="563526" y="145256"/>
            <a:ext cx="7804298" cy="240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400" b="1" dirty="0">
                <a:solidFill>
                  <a:schemeClr val="lt1"/>
                </a:solidFill>
              </a:rPr>
              <a:t>DIGITA</a:t>
            </a:r>
            <a:r>
              <a:rPr lang="en-IN" sz="4400" b="1" dirty="0">
                <a:solidFill>
                  <a:schemeClr val="lt1"/>
                </a:solidFill>
              </a:rPr>
              <a:t>l media</a:t>
            </a:r>
            <a:r>
              <a:rPr lang="en" sz="4400" b="1" dirty="0">
                <a:solidFill>
                  <a:schemeClr val="lt1"/>
                </a:solidFill>
              </a:rPr>
              <a:t> MARKETING </a:t>
            </a:r>
            <a:r>
              <a:rPr lang="en-IN" sz="4400" b="1" dirty="0">
                <a:solidFill>
                  <a:schemeClr val="lt1"/>
                </a:solidFill>
              </a:rPr>
              <a:t>using</a:t>
            </a:r>
            <a:r>
              <a:rPr lang="en" sz="4400" dirty="0">
                <a:solidFill>
                  <a:schemeClr val="lt1"/>
                </a:solidFill>
              </a:rPr>
              <a:t> </a:t>
            </a:r>
            <a:r>
              <a:rPr lang="en" sz="4000" dirty="0">
                <a:solidFill>
                  <a:schemeClr val="bg1"/>
                </a:solidFill>
              </a:rPr>
              <a:t>N</a:t>
            </a:r>
            <a:r>
              <a:rPr lang="en-IN" sz="4000" dirty="0">
                <a:solidFill>
                  <a:schemeClr val="bg1"/>
                </a:solidFill>
              </a:rPr>
              <a:t>eural Network system</a:t>
            </a:r>
            <a:endParaRPr sz="4000" dirty="0">
              <a:solidFill>
                <a:schemeClr val="bg1"/>
              </a:solidFill>
            </a:endParaRPr>
          </a:p>
        </p:txBody>
      </p:sp>
      <p:sp>
        <p:nvSpPr>
          <p:cNvPr id="172" name="Google Shape;172;p35"/>
          <p:cNvSpPr txBox="1">
            <a:spLocks noGrp="1"/>
          </p:cNvSpPr>
          <p:nvPr>
            <p:ph type="subTitle" idx="1"/>
          </p:nvPr>
        </p:nvSpPr>
        <p:spPr>
          <a:xfrm>
            <a:off x="2063560" y="2549156"/>
            <a:ext cx="6900530" cy="2276697"/>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solidFill>
                  <a:srgbClr val="FF0000"/>
                </a:solidFill>
              </a:rPr>
              <a:t>Presented by </a:t>
            </a:r>
          </a:p>
          <a:p>
            <a:pPr marL="0" lvl="0" indent="0" rtl="0">
              <a:spcBef>
                <a:spcPts val="0"/>
              </a:spcBef>
              <a:spcAft>
                <a:spcPts val="0"/>
              </a:spcAft>
              <a:buNone/>
            </a:pPr>
            <a:r>
              <a:rPr lang="en-US" dirty="0">
                <a:solidFill>
                  <a:srgbClr val="7030A0"/>
                </a:solidFill>
              </a:rPr>
              <a:t>D.BHUVANESHWAR and   B.PAVITHRA  BSC CS</a:t>
            </a:r>
          </a:p>
          <a:p>
            <a:pPr marL="0" lvl="0" indent="0" rtl="0">
              <a:spcBef>
                <a:spcPts val="0"/>
              </a:spcBef>
              <a:spcAft>
                <a:spcPts val="0"/>
              </a:spcAft>
              <a:buNone/>
            </a:pPr>
            <a:r>
              <a:rPr lang="en-US" dirty="0">
                <a:solidFill>
                  <a:srgbClr val="FF0000"/>
                </a:solidFill>
              </a:rPr>
              <a:t>Under the guidance of </a:t>
            </a:r>
          </a:p>
          <a:p>
            <a:pPr marL="0" lvl="0" indent="0" rtl="0">
              <a:spcBef>
                <a:spcPts val="0"/>
              </a:spcBef>
              <a:spcAft>
                <a:spcPts val="0"/>
              </a:spcAft>
              <a:buNone/>
            </a:pPr>
            <a:r>
              <a:rPr lang="en-US" dirty="0">
                <a:solidFill>
                  <a:srgbClr val="7030A0"/>
                </a:solidFill>
              </a:rPr>
              <a:t>Mrs Shunmugapriya K</a:t>
            </a:r>
          </a:p>
          <a:p>
            <a:pPr marL="0" lvl="0" indent="0" rtl="0">
              <a:spcBef>
                <a:spcPts val="0"/>
              </a:spcBef>
              <a:spcAft>
                <a:spcPts val="0"/>
              </a:spcAft>
              <a:buNone/>
            </a:pPr>
            <a:r>
              <a:rPr lang="en-US" dirty="0">
                <a:solidFill>
                  <a:srgbClr val="7030A0"/>
                </a:solidFill>
              </a:rPr>
              <a:t>Assistant Professor</a:t>
            </a:r>
          </a:p>
          <a:p>
            <a:pPr marL="0" lvl="0" indent="0" rtl="0">
              <a:spcBef>
                <a:spcPts val="0"/>
              </a:spcBef>
              <a:spcAft>
                <a:spcPts val="0"/>
              </a:spcAft>
              <a:buNone/>
            </a:pPr>
            <a:r>
              <a:rPr lang="en-US" b="1" dirty="0">
                <a:solidFill>
                  <a:schemeClr val="tx1">
                    <a:lumMod val="50000"/>
                    <a:lumOff val="50000"/>
                  </a:schemeClr>
                </a:solidFill>
              </a:rPr>
              <a:t>Department of Computer Science and Applications</a:t>
            </a:r>
          </a:p>
          <a:p>
            <a:pPr marL="0" lvl="0" indent="0" rtl="0">
              <a:spcBef>
                <a:spcPts val="0"/>
              </a:spcBef>
              <a:spcAft>
                <a:spcPts val="0"/>
              </a:spcAft>
              <a:buNone/>
            </a:pPr>
            <a:r>
              <a:rPr lang="en-US" b="1" dirty="0">
                <a:solidFill>
                  <a:schemeClr val="tx1">
                    <a:lumMod val="50000"/>
                    <a:lumOff val="50000"/>
                  </a:schemeClr>
                </a:solidFill>
              </a:rPr>
              <a:t>Jeppiaar College of Arts and Science,Padur.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3612" y="1309036"/>
            <a:ext cx="5255394" cy="1569660"/>
          </a:xfrm>
          <a:prstGeom prst="rect">
            <a:avLst/>
          </a:prstGeom>
          <a:noFill/>
        </p:spPr>
        <p:txBody>
          <a:bodyPr wrap="square" rtlCol="0">
            <a:spAutoFit/>
          </a:bodyPr>
          <a:lstStyle/>
          <a:p>
            <a:pPr algn="ctr"/>
            <a:r>
              <a:rPr lang="en-GB" sz="4800" b="1" dirty="0" smtClean="0">
                <a:solidFill>
                  <a:schemeClr val="bg1"/>
                </a:solidFill>
                <a:latin typeface="Syncopate" panose="020B0604020202020204" charset="0"/>
              </a:rPr>
              <a:t>THANK YOU!</a:t>
            </a:r>
            <a:endParaRPr lang="en-IN" sz="4800" b="1" dirty="0">
              <a:solidFill>
                <a:schemeClr val="bg1"/>
              </a:solidFill>
              <a:latin typeface="Syncopate" panose="020B0604020202020204" charset="0"/>
            </a:endParaRPr>
          </a:p>
        </p:txBody>
      </p:sp>
      <p:sp>
        <p:nvSpPr>
          <p:cNvPr id="6" name="TextBox 5"/>
          <p:cNvSpPr txBox="1"/>
          <p:nvPr/>
        </p:nvSpPr>
        <p:spPr>
          <a:xfrm>
            <a:off x="837398" y="3436219"/>
            <a:ext cx="7661709" cy="707886"/>
          </a:xfrm>
          <a:prstGeom prst="rect">
            <a:avLst/>
          </a:prstGeom>
          <a:noFill/>
        </p:spPr>
        <p:txBody>
          <a:bodyPr wrap="square" rtlCol="0">
            <a:spAutoFit/>
          </a:bodyPr>
          <a:lstStyle/>
          <a:p>
            <a:r>
              <a:rPr lang="en-GB" sz="2000" dirty="0" smtClean="0">
                <a:solidFill>
                  <a:schemeClr val="bg1"/>
                </a:solidFill>
                <a:latin typeface="Syncopate" panose="020B0604020202020204" charset="0"/>
              </a:rPr>
              <a:t>“In commerce, staying ahead of the competition is the constant challenge.”</a:t>
            </a:r>
            <a:endParaRPr lang="en-IN" sz="2000" dirty="0">
              <a:solidFill>
                <a:schemeClr val="bg1"/>
              </a:solidFill>
              <a:latin typeface="Syncopate" panose="020B0604020202020204" charset="0"/>
            </a:endParaRPr>
          </a:p>
        </p:txBody>
      </p:sp>
    </p:spTree>
    <p:extLst>
      <p:ext uri="{BB962C8B-B14F-4D97-AF65-F5344CB8AC3E}">
        <p14:creationId xmlns:p14="http://schemas.microsoft.com/office/powerpoint/2010/main" val="3375468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720000" y="539400"/>
            <a:ext cx="7704000" cy="5344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latin typeface="Syncopate" panose="020B0604020202020204" charset="0"/>
                <a:cs typeface="Times New Roman" panose="02020603050405020304" pitchFamily="18" charset="0"/>
              </a:rPr>
              <a:t>AGENDA</a:t>
            </a:r>
          </a:p>
        </p:txBody>
      </p:sp>
      <p:sp>
        <p:nvSpPr>
          <p:cNvPr id="6" name="TextBox 5">
            <a:extLst>
              <a:ext uri="{FF2B5EF4-FFF2-40B4-BE49-F238E27FC236}">
                <a16:creationId xmlns:a16="http://schemas.microsoft.com/office/drawing/2014/main" id="{144EA70A-6724-48ED-B2BC-EAA135762208}"/>
              </a:ext>
            </a:extLst>
          </p:cNvPr>
          <p:cNvSpPr txBox="1"/>
          <p:nvPr/>
        </p:nvSpPr>
        <p:spPr>
          <a:xfrm>
            <a:off x="1105787" y="1073888"/>
            <a:ext cx="6985590" cy="3268652"/>
          </a:xfrm>
          <a:prstGeom prst="rect">
            <a:avLst/>
          </a:prstGeom>
          <a:noFill/>
        </p:spPr>
        <p:txBody>
          <a:bodyPr wrap="square" rtlCol="0">
            <a:spAutoFit/>
          </a:bodyPr>
          <a:lstStyle/>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ABSTRACT</a:t>
            </a:r>
          </a:p>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INTRODUCTION</a:t>
            </a:r>
          </a:p>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EXISTING SYSTEM</a:t>
            </a:r>
          </a:p>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PROPOSED SYSTEM</a:t>
            </a:r>
          </a:p>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CONCLUSION</a:t>
            </a:r>
          </a:p>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FUTURE ENHANCEMENT</a:t>
            </a:r>
          </a:p>
          <a:p>
            <a:pPr marL="342900" indent="-342900" algn="just">
              <a:lnSpc>
                <a:spcPct val="150000"/>
              </a:lnSpc>
              <a:buClr>
                <a:schemeClr val="bg1"/>
              </a:buClr>
              <a:buFont typeface="Wingdings" panose="05000000000000000000" pitchFamily="2" charset="2"/>
              <a:buChar char="Ø"/>
            </a:pPr>
            <a:r>
              <a:rPr lang="en-US" sz="2000" dirty="0">
                <a:solidFill>
                  <a:schemeClr val="bg1"/>
                </a:solidFill>
                <a:latin typeface="Times New Roman" panose="02020603050405020304" pitchFamily="18" charset="0"/>
                <a:cs typeface="Times New Roman" panose="02020603050405020304" pitchFamily="18" charset="0"/>
              </a:rPr>
              <a:t>REFERENCE</a:t>
            </a:r>
            <a:endParaRPr lang="en-IN"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08DC5D80-1305-4533-87E5-36FB83873A4A}"/>
              </a:ext>
            </a:extLst>
          </p:cNvPr>
          <p:cNvSpPr txBox="1"/>
          <p:nvPr/>
        </p:nvSpPr>
        <p:spPr>
          <a:xfrm>
            <a:off x="3572540" y="350780"/>
            <a:ext cx="1846953" cy="369332"/>
          </a:xfrm>
          <a:prstGeom prst="rect">
            <a:avLst/>
          </a:prstGeom>
          <a:noFill/>
        </p:spPr>
        <p:txBody>
          <a:bodyPr wrap="square" rtlCol="0">
            <a:spAutoFit/>
          </a:bodyPr>
          <a:lstStyle/>
          <a:p>
            <a:pPr algn="ctr"/>
            <a:r>
              <a:rPr lang="en-US" sz="1800" b="1" dirty="0">
                <a:solidFill>
                  <a:schemeClr val="bg1"/>
                </a:solidFill>
                <a:latin typeface="Syncopate" panose="020B0604020202020204" charset="0"/>
                <a:cs typeface="Times New Roman" panose="02020603050405020304" pitchFamily="18" charset="0"/>
              </a:rPr>
              <a:t>ABSTRACT</a:t>
            </a:r>
            <a:endParaRPr lang="en-IN" sz="1800" b="1" dirty="0">
              <a:solidFill>
                <a:schemeClr val="bg1"/>
              </a:solidFill>
              <a:latin typeface="Syncopate" panose="020B0604020202020204" charset="0"/>
              <a:cs typeface="Times New Roman" panose="02020603050405020304" pitchFamily="18" charset="0"/>
            </a:endParaRPr>
          </a:p>
        </p:txBody>
      </p:sp>
      <p:sp>
        <p:nvSpPr>
          <p:cNvPr id="9" name="TextBox 8">
            <a:extLst>
              <a:ext uri="{FF2B5EF4-FFF2-40B4-BE49-F238E27FC236}">
                <a16:creationId xmlns:a16="http://schemas.microsoft.com/office/drawing/2014/main" id="{FF022EE4-2A19-4F33-93B1-AFD90CD91E59}"/>
              </a:ext>
            </a:extLst>
          </p:cNvPr>
          <p:cNvSpPr txBox="1"/>
          <p:nvPr/>
        </p:nvSpPr>
        <p:spPr>
          <a:xfrm>
            <a:off x="223284" y="720112"/>
            <a:ext cx="8697432" cy="4526880"/>
          </a:xfrm>
          <a:prstGeom prst="rect">
            <a:avLst/>
          </a:prstGeom>
          <a:noFill/>
        </p:spPr>
        <p:txBody>
          <a:bodyPr wrap="square" rtlCol="0">
            <a:spAutoFit/>
          </a:bodyPr>
          <a:lstStyle/>
          <a:p>
            <a:pPr marL="285750" indent="-285750" algn="just">
              <a:lnSpc>
                <a:spcPct val="150000"/>
              </a:lnSpc>
              <a:spcAft>
                <a:spcPts val="800"/>
              </a:spcAft>
              <a:buClr>
                <a:schemeClr val="bg1"/>
              </a:buClr>
              <a:buFont typeface="Wingdings" panose="05000000000000000000" pitchFamily="2" charset="2"/>
              <a:buChar char="Ø"/>
            </a:pPr>
            <a:r>
              <a:rPr lang="en-GB"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For the past few years, E-Commerce is the most popular platform that we using in our day-to-day life</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The definition of e-commerce business can also include tactics like affiliate marketing. Advertising the products is the major challenge in E-Commerce.</a:t>
            </a:r>
          </a:p>
          <a:p>
            <a:pPr marL="285750" indent="-285750" algn="just">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In </a:t>
            </a:r>
            <a:r>
              <a:rPr lang="en-IN" sz="15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E-Commerce, also called online marketing</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is the promotion of brands with potential customers using the internet and other forms of </a:t>
            </a:r>
            <a:r>
              <a:rPr lang="en-IN" sz="15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digital </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communications. Basically, Advertising the products in this Digital media marketing platform is the most challenging task. </a:t>
            </a:r>
          </a:p>
          <a:p>
            <a:pPr marL="285750" indent="-285750" algn="just">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Every people have their own need depends on their requirements. In this project, Using “Market Basket Algorithm” in a particular area by Neural network system using regression, we can handle and advertise the products to the preferred specific people through online platforms like Facebook, Instagram etc…</a:t>
            </a:r>
          </a:p>
          <a:p>
            <a:pPr marL="285750" indent="-285750" algn="just">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Neural networks are designed to work just like the human brain does, And market basket algorithm is used to increase sales by better understanding customer purchase patterns.</a:t>
            </a:r>
          </a:p>
          <a:p>
            <a:pPr marL="285750" indent="-285750" algn="just">
              <a:buClr>
                <a:schemeClr val="bg1"/>
              </a:buClr>
              <a:buFont typeface="Wingdings" panose="05000000000000000000" pitchFamily="2" charset="2"/>
              <a:buChar char="Ø"/>
            </a:pPr>
            <a:endParaRPr lang="en-IN"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5F53CC-D341-4E66-8373-C8D17F2F49A4}"/>
              </a:ext>
            </a:extLst>
          </p:cNvPr>
          <p:cNvSpPr txBox="1"/>
          <p:nvPr/>
        </p:nvSpPr>
        <p:spPr>
          <a:xfrm>
            <a:off x="1751798" y="298383"/>
            <a:ext cx="5630779" cy="369332"/>
          </a:xfrm>
          <a:prstGeom prst="rect">
            <a:avLst/>
          </a:prstGeom>
          <a:noFill/>
        </p:spPr>
        <p:txBody>
          <a:bodyPr wrap="square" rtlCol="0">
            <a:spAutoFit/>
          </a:bodyPr>
          <a:lstStyle/>
          <a:p>
            <a:pPr algn="ctr"/>
            <a:r>
              <a:rPr lang="en-US" sz="1800" b="1" dirty="0" smtClean="0">
                <a:solidFill>
                  <a:schemeClr val="bg1"/>
                </a:solidFill>
                <a:latin typeface="Syncopate" panose="020B0604020202020204" charset="0"/>
                <a:cs typeface="Times New Roman" panose="02020603050405020304" pitchFamily="18" charset="0"/>
              </a:rPr>
              <a:t>INTRODUCTION</a:t>
            </a:r>
            <a:endParaRPr lang="en-IN" sz="1800" b="1" dirty="0">
              <a:solidFill>
                <a:schemeClr val="bg1"/>
              </a:solidFill>
              <a:latin typeface="Syncopate" panose="020B0604020202020204" charset="0"/>
              <a:cs typeface="Times New Roman" panose="02020603050405020304" pitchFamily="18" charset="0"/>
            </a:endParaRPr>
          </a:p>
        </p:txBody>
      </p:sp>
      <p:sp>
        <p:nvSpPr>
          <p:cNvPr id="5" name="Rectangle 4">
            <a:extLst>
              <a:ext uri="{FF2B5EF4-FFF2-40B4-BE49-F238E27FC236}">
                <a16:creationId xmlns:a16="http://schemas.microsoft.com/office/drawing/2014/main" id="{8D047A5C-F464-4674-B947-14946A716FFA}"/>
              </a:ext>
            </a:extLst>
          </p:cNvPr>
          <p:cNvSpPr/>
          <p:nvPr/>
        </p:nvSpPr>
        <p:spPr>
          <a:xfrm>
            <a:off x="0" y="689756"/>
            <a:ext cx="8920716" cy="4106252"/>
          </a:xfrm>
          <a:prstGeom prst="rect">
            <a:avLst/>
          </a:prstGeom>
        </p:spPr>
        <p:txBody>
          <a:bodyPr wrap="square">
            <a:spAutoFit/>
          </a:bodyPr>
          <a:lstStyle/>
          <a:p>
            <a:pPr marL="342900" indent="-342900" algn="just">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Calibri" panose="020F0502020204030204" pitchFamily="34" charset="0"/>
                <a:cs typeface="SimSun" panose="02010600030101010101" pitchFamily="2" charset="-122"/>
              </a:rPr>
              <a:t>Digital marketing is the use of digital technologies and platforms to promote products and services, as well as to connect with potential </a:t>
            </a:r>
            <a:r>
              <a:rPr lang="en-IN" sz="1500" dirty="0" smtClean="0">
                <a:solidFill>
                  <a:schemeClr val="bg1"/>
                </a:solidFill>
                <a:latin typeface="Times New Roman" panose="02020603050405020304" pitchFamily="18" charset="0"/>
                <a:ea typeface="Calibri" panose="020F0502020204030204" pitchFamily="34" charset="0"/>
                <a:cs typeface="SimSun" panose="02010600030101010101" pitchFamily="2" charset="-122"/>
              </a:rPr>
              <a:t>customers. Digital </a:t>
            </a:r>
            <a:r>
              <a:rPr lang="en-IN" sz="1500" dirty="0">
                <a:solidFill>
                  <a:schemeClr val="bg1"/>
                </a:solidFill>
                <a:latin typeface="Times New Roman" panose="02020603050405020304" pitchFamily="18" charset="0"/>
                <a:ea typeface="Calibri" panose="020F0502020204030204" pitchFamily="34" charset="0"/>
                <a:cs typeface="SimSun" panose="02010600030101010101" pitchFamily="2" charset="-122"/>
              </a:rPr>
              <a:t>marketing utilizes multiple digital technologies to deliver promotional messages, such as mobile phones, computers, and other digital media and platforms. </a:t>
            </a:r>
          </a:p>
          <a:p>
            <a:pPr marL="342900" indent="-342900" algn="just">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Calibri" panose="020F0502020204030204" pitchFamily="34" charset="0"/>
                <a:cs typeface="SimSun" panose="02010600030101010101" pitchFamily="2" charset="-122"/>
              </a:rPr>
              <a:t>It can be used for B2B (Business to Business) and B2C (Business to Consumer) marketing, </a:t>
            </a:r>
            <a:r>
              <a:rPr lang="en-IN" sz="1500" dirty="0" smtClean="0">
                <a:solidFill>
                  <a:schemeClr val="bg1"/>
                </a:solidFill>
                <a:latin typeface="Times New Roman" panose="02020603050405020304" pitchFamily="18" charset="0"/>
                <a:ea typeface="Calibri" panose="020F0502020204030204" pitchFamily="34" charset="0"/>
                <a:cs typeface="SimSun" panose="02010600030101010101" pitchFamily="2" charset="-122"/>
              </a:rPr>
              <a:t>depending </a:t>
            </a:r>
            <a:r>
              <a:rPr lang="en-IN" sz="1500" dirty="0">
                <a:solidFill>
                  <a:schemeClr val="bg1"/>
                </a:solidFill>
                <a:latin typeface="Times New Roman" panose="02020603050405020304" pitchFamily="18" charset="0"/>
                <a:ea typeface="Calibri" panose="020F0502020204030204" pitchFamily="34" charset="0"/>
                <a:cs typeface="SimSun" panose="02010600030101010101" pitchFamily="2" charset="-122"/>
              </a:rPr>
              <a:t>on the goal and objectives of the campaign. Digital marketing offers unique advantages such as greater reach, improved targeting, personalized messaging, and better ROI (Return on </a:t>
            </a:r>
            <a:r>
              <a:rPr lang="en-IN" sz="1500" dirty="0" smtClean="0">
                <a:solidFill>
                  <a:schemeClr val="bg1"/>
                </a:solidFill>
                <a:latin typeface="Times New Roman" panose="02020603050405020304" pitchFamily="18" charset="0"/>
                <a:ea typeface="Calibri" panose="020F0502020204030204" pitchFamily="34" charset="0"/>
                <a:cs typeface="SimSun" panose="02010600030101010101" pitchFamily="2" charset="-122"/>
              </a:rPr>
              <a:t>Investment. With </a:t>
            </a:r>
            <a:r>
              <a:rPr lang="en-IN" sz="1500" dirty="0">
                <a:solidFill>
                  <a:schemeClr val="bg1"/>
                </a:solidFill>
                <a:latin typeface="Times New Roman" panose="02020603050405020304" pitchFamily="18" charset="0"/>
                <a:ea typeface="Calibri" panose="020F0502020204030204" pitchFamily="34" charset="0"/>
                <a:cs typeface="SimSun" panose="02010600030101010101" pitchFamily="2" charset="-122"/>
              </a:rPr>
              <a:t>the right strategies and tactics, companies can leverage digital marketing to increase their visibility and reach a larger audience.</a:t>
            </a:r>
          </a:p>
          <a:p>
            <a:pPr marL="342900" indent="-342900" algn="just">
              <a:lnSpc>
                <a:spcPct val="150000"/>
              </a:lnSpc>
              <a:spcAft>
                <a:spcPts val="800"/>
              </a:spcAft>
              <a:buClr>
                <a:schemeClr val="bg1"/>
              </a:buClr>
              <a:buFont typeface="Wingdings" panose="05000000000000000000" pitchFamily="2" charset="2"/>
              <a:buChar char="Ø"/>
            </a:pPr>
            <a:r>
              <a:rPr lang="en-IN" sz="1500" dirty="0" smtClean="0">
                <a:solidFill>
                  <a:schemeClr val="bg1"/>
                </a:solidFill>
                <a:latin typeface="Times New Roman" panose="02020603050405020304" pitchFamily="18" charset="0"/>
                <a:ea typeface="Calibri" panose="020F0502020204030204" pitchFamily="34" charset="0"/>
                <a:cs typeface="SimSun" panose="02010600030101010101" pitchFamily="2" charset="-122"/>
              </a:rPr>
              <a:t> </a:t>
            </a:r>
            <a:r>
              <a:rPr lang="en-IN" sz="1500" dirty="0">
                <a:solidFill>
                  <a:schemeClr val="bg1"/>
                </a:solidFill>
                <a:latin typeface="Times New Roman" panose="02020603050405020304" pitchFamily="18" charset="0"/>
                <a:ea typeface="Calibri" panose="020F0502020204030204" pitchFamily="34" charset="0"/>
                <a:cs typeface="SimSun" panose="02010600030101010101" pitchFamily="2" charset="-122"/>
              </a:rPr>
              <a:t>It has many advantages, but has some disadvantages too. Some disadvantages are security and privacy issues, trust and credibility, advertising, time consumption and accessibility etc. this paper mainly focus on the advertising part. because, various methods were undertaken to advertise the products like bit notice, wall paintings and so on. But it reaches on to a very few people.so we are going to advertise through social media.</a:t>
            </a:r>
            <a:endParaRPr lang="en-IN" sz="1500" dirty="0">
              <a:solidFill>
                <a:schemeClr val="bg1"/>
              </a:solidFill>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1353732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9F25-88A9-46BE-ABF1-1C58CB875411}"/>
              </a:ext>
            </a:extLst>
          </p:cNvPr>
          <p:cNvSpPr>
            <a:spLocks noGrp="1"/>
          </p:cNvSpPr>
          <p:nvPr>
            <p:ph type="title"/>
          </p:nvPr>
        </p:nvSpPr>
        <p:spPr>
          <a:xfrm>
            <a:off x="749591" y="246527"/>
            <a:ext cx="7637191" cy="572700"/>
          </a:xfrm>
        </p:spPr>
        <p:txBody>
          <a:bodyPr/>
          <a:lstStyle/>
          <a:p>
            <a:r>
              <a:rPr lang="en-US" sz="1800" dirty="0"/>
              <a:t>EXISTING SYSTEM</a:t>
            </a:r>
            <a:endParaRPr lang="en-IN" sz="1800" dirty="0"/>
          </a:p>
        </p:txBody>
      </p:sp>
      <p:sp>
        <p:nvSpPr>
          <p:cNvPr id="3" name="Rectangle 2">
            <a:extLst>
              <a:ext uri="{FF2B5EF4-FFF2-40B4-BE49-F238E27FC236}">
                <a16:creationId xmlns:a16="http://schemas.microsoft.com/office/drawing/2014/main" id="{5749079F-82F3-4067-AF78-66953DE743F5}"/>
              </a:ext>
            </a:extLst>
          </p:cNvPr>
          <p:cNvSpPr/>
          <p:nvPr/>
        </p:nvSpPr>
        <p:spPr>
          <a:xfrm>
            <a:off x="155676" y="742003"/>
            <a:ext cx="8825023" cy="5016758"/>
          </a:xfrm>
          <a:prstGeom prst="rect">
            <a:avLst/>
          </a:prstGeom>
        </p:spPr>
        <p:txBody>
          <a:bodyPr wrap="square">
            <a:spAutoFit/>
          </a:bodyPr>
          <a:lstStyle/>
          <a:p>
            <a:pPr marL="171450" indent="-171450" algn="just">
              <a:lnSpc>
                <a:spcPct val="150000"/>
              </a:lnSpc>
              <a:spcAft>
                <a:spcPts val="3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Digital advertising is a process of migration and adaptation of companies to the movement that society as a whole has undergone.</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The 4 best digital advertising examples are Search engine marketing, display advertising, social media ads and email marketing.</a:t>
            </a:r>
          </a:p>
          <a:p>
            <a:pPr marL="285750" indent="-285750" algn="just">
              <a:lnSpc>
                <a:spcPct val="150000"/>
              </a:lnSpc>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 this </a:t>
            </a:r>
            <a:r>
              <a:rPr lang="en-US"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work</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we consider social media ads as our existing system. Social media platforms allow users to spend time with more relevant content than traditional advertisements;  social media marketing has a wide range of benefits for businesses, including improved brand recognition, targeted advertising, cost-effectiveness, and in-the-moment engagement. </a:t>
            </a:r>
            <a:endPar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Clr>
                <a:schemeClr val="bg1"/>
              </a:buClr>
              <a:buFont typeface="Wingdings" panose="05000000000000000000" pitchFamily="2" charset="2"/>
              <a:buChar char="Ø"/>
            </a:pP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Businesses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must carefully balance the advantages and disadvantages before developing a social media marketing strategy that works for their unique objectives and target market. In the digital age, social media marketing can without a doubt be a game-changer for driving business growth and creating deep connections with customers. So in this</a:t>
            </a:r>
            <a:r>
              <a:rPr lang="en-US"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work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we are going to modify the social media advertising by adding our techniques.</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a:lnSpc>
                <a:spcPct val="150000"/>
              </a:lnSpc>
              <a:spcAft>
                <a:spcPts val="300"/>
              </a:spcAft>
              <a:buClr>
                <a:schemeClr val="bg1"/>
              </a:buClr>
              <a:buFont typeface="Wingdings" panose="05000000000000000000" pitchFamily="2" charset="2"/>
              <a:buChar char="Ø"/>
            </a:pPr>
            <a:endPar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lgn="just">
              <a:lnSpc>
                <a:spcPct val="150000"/>
              </a:lnSpc>
              <a:spcAft>
                <a:spcPts val="300"/>
              </a:spcAft>
              <a:buClr>
                <a:schemeClr val="bg1"/>
              </a:buClr>
              <a:buFont typeface="Wingdings" panose="05000000000000000000" pitchFamily="2" charset="2"/>
              <a:buChar char="Ø"/>
            </a:pP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9563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6CA7-1A27-4E6B-9ED7-41398D5EF8DF}"/>
              </a:ext>
            </a:extLst>
          </p:cNvPr>
          <p:cNvSpPr>
            <a:spLocks noGrp="1"/>
          </p:cNvSpPr>
          <p:nvPr>
            <p:ph type="title"/>
          </p:nvPr>
        </p:nvSpPr>
        <p:spPr>
          <a:xfrm>
            <a:off x="583283" y="173956"/>
            <a:ext cx="7704000" cy="572700"/>
          </a:xfrm>
        </p:spPr>
        <p:txBody>
          <a:bodyPr/>
          <a:lstStyle/>
          <a:p>
            <a:r>
              <a:rPr lang="en-US" sz="1800" dirty="0">
                <a:latin typeface="Syncopate" panose="020B0604020202020204" charset="0"/>
                <a:cs typeface="Times New Roman" panose="02020603050405020304" pitchFamily="18" charset="0"/>
              </a:rPr>
              <a:t>PROPOSED SYSTEM</a:t>
            </a:r>
            <a:endParaRPr lang="en-IN" sz="1800" dirty="0">
              <a:latin typeface="Syncopate" panose="020B0604020202020204" charset="0"/>
              <a:cs typeface="Times New Roman" panose="02020603050405020304" pitchFamily="18" charset="0"/>
            </a:endParaRPr>
          </a:p>
        </p:txBody>
      </p:sp>
      <p:sp>
        <p:nvSpPr>
          <p:cNvPr id="3" name="Rectangle 2">
            <a:extLst>
              <a:ext uri="{FF2B5EF4-FFF2-40B4-BE49-F238E27FC236}">
                <a16:creationId xmlns:a16="http://schemas.microsoft.com/office/drawing/2014/main" id="{3C160983-8E74-4B84-BD9E-2BA4AF03FAF4}"/>
              </a:ext>
            </a:extLst>
          </p:cNvPr>
          <p:cNvSpPr/>
          <p:nvPr/>
        </p:nvSpPr>
        <p:spPr>
          <a:xfrm>
            <a:off x="0" y="607093"/>
            <a:ext cx="9144000" cy="4414029"/>
          </a:xfrm>
          <a:prstGeom prst="rect">
            <a:avLst/>
          </a:prstGeom>
        </p:spPr>
        <p:txBody>
          <a:bodyPr wrap="square">
            <a:spAutoFit/>
          </a:bodyPr>
          <a:lstStyle/>
          <a:p>
            <a:pPr>
              <a:lnSpc>
                <a:spcPct val="150000"/>
              </a:lnSpc>
              <a:spcAft>
                <a:spcPts val="800"/>
              </a:spcAft>
            </a:pPr>
            <a:r>
              <a:rPr lang="en-IN" sz="15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NEURAL NETWORKS </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fontAlgn="base">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Neural Network is a </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machine learning</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program, or model, that makes decisions in a manner similar to the </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human brain</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by using processes that mimic the way biological neurons work together to identify phenomena, weigh options and arrive at </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conclusions</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fontAlgn="base">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Think of each individual node as its own linear regression model</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composed of input data, weights, a bias (or threshold</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and an output. The formula would look something like this:</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171450" indent="-171450" algn="just" fontAlgn="base">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∑wixi + </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regr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w1x1 + w2x2 + w3x3 + </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regr</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fontAlgn="base">
              <a:lnSpc>
                <a:spcPct val="150000"/>
              </a:lnSpc>
              <a:spcAft>
                <a:spcPts val="800"/>
              </a:spcAft>
              <a:buFont typeface="Arial" panose="020B0604020202020204" pitchFamily="34" charset="0"/>
              <a:buChar char="•"/>
            </a:pP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output </a:t>
            </a: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f(x) = 1 if ∑w1x1 + b&gt;= 0; 0 if ∑w1x1 + b &lt; 0</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fontAlgn="base">
              <a:lnSpc>
                <a:spcPct val="150000"/>
              </a:lnSpc>
              <a:spcAft>
                <a:spcPts val="800"/>
              </a:spcAft>
              <a:buClr>
                <a:schemeClr val="bg1"/>
              </a:buClr>
              <a:buFont typeface="Wingdings" panose="05000000000000000000" pitchFamily="2" charset="2"/>
              <a:buChar char="Ø"/>
            </a:pPr>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Once an input layer is determined, weights are assigned. These weights help determine the importance of any given variable, with larger ones contributing more significantly to the output compared to other inputs. All inputs are then multiplied by their respective weights and then </a:t>
            </a:r>
            <a:r>
              <a:rPr lang="en-IN" sz="1500" dirty="0" smtClea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summed</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5909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776B16-000A-4102-9428-0F636AA737D7}"/>
              </a:ext>
            </a:extLst>
          </p:cNvPr>
          <p:cNvSpPr/>
          <p:nvPr/>
        </p:nvSpPr>
        <p:spPr>
          <a:xfrm>
            <a:off x="648585" y="418446"/>
            <a:ext cx="7846827" cy="1246495"/>
          </a:xfrm>
          <a:prstGeom prst="rect">
            <a:avLst/>
          </a:prstGeom>
        </p:spPr>
        <p:txBody>
          <a:bodyPr wrap="square">
            <a:spAutoFit/>
          </a:bodyPr>
          <a:lstStyle/>
          <a:p>
            <a:r>
              <a:rPr lang="en-IN" sz="15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Afterward, the output is passed through an activation function, which determines the output. If that output exceeds a given threshold, it “fires” (or activates) the node, passing data to the next layer in the network. </a:t>
            </a:r>
            <a:endPar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IN" sz="1500" dirty="0" smtClean="0">
                <a:solidFill>
                  <a:schemeClr val="bg1"/>
                </a:solidFill>
                <a:latin typeface="Times New Roman" panose="02020603050405020304" pitchFamily="18" charset="0"/>
                <a:ea typeface="Times New Roman" panose="02020603050405020304" pitchFamily="18" charset="0"/>
                <a:cs typeface="SimSun" panose="02010600030101010101" pitchFamily="2" charset="-122"/>
              </a:rPr>
              <a:t>This </a:t>
            </a:r>
            <a:r>
              <a:rPr lang="en-IN" sz="1500" dirty="0">
                <a:solidFill>
                  <a:schemeClr val="bg1"/>
                </a:solidFill>
                <a:latin typeface="Times New Roman" panose="02020603050405020304" pitchFamily="18" charset="0"/>
                <a:ea typeface="Times New Roman" panose="02020603050405020304" pitchFamily="18" charset="0"/>
                <a:cs typeface="SimSun" panose="02010600030101010101" pitchFamily="2" charset="-122"/>
              </a:rPr>
              <a:t>results in the output of one node becoming in the input of the next node. This process of passing data from one layer to the next layer defines this neural network as a feedforward network.</a:t>
            </a:r>
            <a:endParaRPr lang="en-IN" sz="1500" dirty="0">
              <a:solidFill>
                <a:schemeClr val="bg1"/>
              </a:solidFill>
            </a:endParaRPr>
          </a:p>
        </p:txBody>
      </p:sp>
      <p:pic>
        <p:nvPicPr>
          <p:cNvPr id="5" name="Picture 4">
            <a:extLst>
              <a:ext uri="{FF2B5EF4-FFF2-40B4-BE49-F238E27FC236}">
                <a16:creationId xmlns:a16="http://schemas.microsoft.com/office/drawing/2014/main" id="{7753387A-B5CE-4B77-9350-292FF571DD40}"/>
              </a:ext>
            </a:extLst>
          </p:cNvPr>
          <p:cNvPicPr>
            <a:picLocks noChangeAspect="1"/>
          </p:cNvPicPr>
          <p:nvPr/>
        </p:nvPicPr>
        <p:blipFill>
          <a:blip r:embed="rId2"/>
          <a:stretch>
            <a:fillRect/>
          </a:stretch>
        </p:blipFill>
        <p:spPr>
          <a:xfrm>
            <a:off x="1127050" y="1973179"/>
            <a:ext cx="6624084" cy="2637256"/>
          </a:xfrm>
          <a:prstGeom prst="rect">
            <a:avLst/>
          </a:prstGeom>
        </p:spPr>
      </p:pic>
      <p:sp>
        <p:nvSpPr>
          <p:cNvPr id="7" name="TextBox 6">
            <a:extLst>
              <a:ext uri="{FF2B5EF4-FFF2-40B4-BE49-F238E27FC236}">
                <a16:creationId xmlns:a16="http://schemas.microsoft.com/office/drawing/2014/main" id="{C8CBAB12-9035-4B92-B042-395C9C10BD44}"/>
              </a:ext>
            </a:extLst>
          </p:cNvPr>
          <p:cNvSpPr txBox="1"/>
          <p:nvPr/>
        </p:nvSpPr>
        <p:spPr>
          <a:xfrm>
            <a:off x="3149725" y="4687782"/>
            <a:ext cx="3152556" cy="307777"/>
          </a:xfrm>
          <a:prstGeom prst="rect">
            <a:avLst/>
          </a:prstGeom>
          <a:noFill/>
        </p:spPr>
        <p:txBody>
          <a:bodyPr wrap="square" rtlCol="0">
            <a:spAutoFit/>
          </a:bodyPr>
          <a:lstStyle/>
          <a:p>
            <a:r>
              <a:rPr lang="en-US" dirty="0">
                <a:solidFill>
                  <a:schemeClr val="bg1"/>
                </a:solidFill>
              </a:rPr>
              <a:t>NEURAL NETWORK SYSTEM</a:t>
            </a:r>
            <a:endParaRPr lang="en-IN" dirty="0">
              <a:solidFill>
                <a:schemeClr val="bg1"/>
              </a:solidFill>
            </a:endParaRPr>
          </a:p>
        </p:txBody>
      </p:sp>
    </p:spTree>
    <p:extLst>
      <p:ext uri="{BB962C8B-B14F-4D97-AF65-F5344CB8AC3E}">
        <p14:creationId xmlns:p14="http://schemas.microsoft.com/office/powerpoint/2010/main" val="9446516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6A2CB-A976-4683-B06D-A4489926FF2A}"/>
              </a:ext>
            </a:extLst>
          </p:cNvPr>
          <p:cNvSpPr>
            <a:spLocks noGrp="1"/>
          </p:cNvSpPr>
          <p:nvPr>
            <p:ph type="title"/>
          </p:nvPr>
        </p:nvSpPr>
        <p:spPr>
          <a:xfrm>
            <a:off x="347860" y="752052"/>
            <a:ext cx="7704000" cy="572700"/>
          </a:xfrm>
        </p:spPr>
        <p:txBody>
          <a:bodyPr/>
          <a:lstStyle/>
          <a:p>
            <a:r>
              <a:rPr lang="en-US" sz="1800" dirty="0" smtClean="0">
                <a:latin typeface="Syncopate" panose="020B0604020202020204" charset="0"/>
                <a:cs typeface="Times New Roman" panose="02020603050405020304" pitchFamily="18" charset="0"/>
              </a:rPr>
              <a:t>CONCLUSION </a:t>
            </a:r>
            <a:endParaRPr lang="en-IN" sz="1800" dirty="0">
              <a:latin typeface="Syncopate" panose="020B0604020202020204" charset="0"/>
              <a:cs typeface="Times New Roman" panose="02020603050405020304" pitchFamily="18" charset="0"/>
            </a:endParaRPr>
          </a:p>
        </p:txBody>
      </p:sp>
      <p:sp>
        <p:nvSpPr>
          <p:cNvPr id="3" name="Rectangle 2">
            <a:extLst>
              <a:ext uri="{FF2B5EF4-FFF2-40B4-BE49-F238E27FC236}">
                <a16:creationId xmlns:a16="http://schemas.microsoft.com/office/drawing/2014/main" id="{46254E57-852E-4A82-AF73-DC692F202726}"/>
              </a:ext>
            </a:extLst>
          </p:cNvPr>
          <p:cNvSpPr/>
          <p:nvPr/>
        </p:nvSpPr>
        <p:spPr>
          <a:xfrm>
            <a:off x="720000" y="1800409"/>
            <a:ext cx="7703999" cy="2721258"/>
          </a:xfrm>
          <a:prstGeom prst="rect">
            <a:avLst/>
          </a:prstGeom>
        </p:spPr>
        <p:txBody>
          <a:bodyPr wrap="square">
            <a:spAutoFit/>
          </a:bodyPr>
          <a:lstStyle/>
          <a:p>
            <a:pPr marL="285750" indent="-285750" algn="just">
              <a:lnSpc>
                <a:spcPct val="150000"/>
              </a:lnSpc>
              <a:spcAft>
                <a:spcPts val="800"/>
              </a:spcAft>
              <a:buClr>
                <a:schemeClr val="bg1">
                  <a:lumMod val="95000"/>
                </a:schemeClr>
              </a:buClr>
              <a:buFont typeface="Wingdings" panose="05000000000000000000" pitchFamily="2" charset="2"/>
              <a:buChar char="Ø"/>
            </a:pP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current state of E-Commerce in India is the topic of this research. Here we showed that we can advertise the products by combining those two fixtures very </a:t>
            </a:r>
            <a:r>
              <a:rPr lang="en-IN" sz="15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easily</a:t>
            </a:r>
          </a:p>
          <a:p>
            <a:pPr marL="285750" indent="-285750" algn="just">
              <a:lnSpc>
                <a:spcPct val="150000"/>
              </a:lnSpc>
              <a:spcAft>
                <a:spcPts val="800"/>
              </a:spcAft>
              <a:buClr>
                <a:schemeClr val="bg1">
                  <a:lumMod val="95000"/>
                </a:schemeClr>
              </a:buClr>
              <a:buFont typeface="Wingdings" panose="05000000000000000000" pitchFamily="2" charset="2"/>
              <a:buChar char="Ø"/>
            </a:pPr>
            <a:r>
              <a:rPr lang="en-GB" sz="1500" dirty="0" smtClean="0">
                <a:solidFill>
                  <a:schemeClr val="bg1"/>
                </a:solidFill>
                <a:latin typeface="Times New Roman" panose="02020603050405020304" pitchFamily="18" charset="0"/>
                <a:cs typeface="Times New Roman" panose="02020603050405020304" pitchFamily="18" charset="0"/>
              </a:rPr>
              <a:t>Thus we concludes that ,In Neural networks we use regression method to take relevant data related to our preferred products and by using market basket analysis we can sell products which is related to their needs and will show relevant data related to them.</a:t>
            </a:r>
          </a:p>
          <a:p>
            <a:pPr marL="285750" indent="-285750" algn="just">
              <a:lnSpc>
                <a:spcPct val="150000"/>
              </a:lnSpc>
              <a:spcAft>
                <a:spcPts val="800"/>
              </a:spcAft>
              <a:buClr>
                <a:schemeClr val="bg1">
                  <a:lumMod val="95000"/>
                </a:schemeClr>
              </a:buClr>
              <a:buFont typeface="Wingdings" panose="05000000000000000000" pitchFamily="2" charset="2"/>
              <a:buChar char="Ø"/>
            </a:pPr>
            <a:r>
              <a:rPr lang="en-GB" sz="1500" dirty="0" smtClean="0">
                <a:solidFill>
                  <a:schemeClr val="bg1"/>
                </a:solidFill>
                <a:latin typeface="Times New Roman" panose="02020603050405020304" pitchFamily="18" charset="0"/>
                <a:cs typeface="Times New Roman" panose="02020603050405020304" pitchFamily="18" charset="0"/>
              </a:rPr>
              <a:t>This paper helps to advertis</a:t>
            </a:r>
            <a:r>
              <a:rPr lang="en-GB" sz="1500" dirty="0" smtClean="0">
                <a:solidFill>
                  <a:schemeClr val="bg1"/>
                </a:solidFill>
                <a:latin typeface="Times New Roman" panose="02020603050405020304" pitchFamily="18" charset="0"/>
                <a:cs typeface="Times New Roman" panose="02020603050405020304" pitchFamily="18" charset="0"/>
              </a:rPr>
              <a:t>e the products to the targeted people very easily through Facebook, Instagram </a:t>
            </a:r>
            <a:endParaRPr lang="en-IN" sz="1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210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6A2CB-A976-4683-B06D-A4489926FF2A}"/>
              </a:ext>
            </a:extLst>
          </p:cNvPr>
          <p:cNvSpPr>
            <a:spLocks noGrp="1"/>
          </p:cNvSpPr>
          <p:nvPr>
            <p:ph type="title"/>
          </p:nvPr>
        </p:nvSpPr>
        <p:spPr>
          <a:xfrm>
            <a:off x="588491" y="761677"/>
            <a:ext cx="7704000" cy="572700"/>
          </a:xfrm>
        </p:spPr>
        <p:txBody>
          <a:bodyPr/>
          <a:lstStyle/>
          <a:p>
            <a:r>
              <a:rPr lang="en-US" sz="1800" dirty="0" smtClean="0">
                <a:latin typeface="Syncopate" panose="020B0604020202020204" charset="0"/>
                <a:cs typeface="Times New Roman" panose="02020603050405020304" pitchFamily="18" charset="0"/>
              </a:rPr>
              <a:t>FUTURE ENHANCEMENT </a:t>
            </a:r>
            <a:endParaRPr lang="en-IN" sz="1800" dirty="0">
              <a:latin typeface="Syncopate" panose="020B0604020202020204" charset="0"/>
              <a:cs typeface="Times New Roman" panose="02020603050405020304" pitchFamily="18" charset="0"/>
            </a:endParaRPr>
          </a:p>
        </p:txBody>
      </p:sp>
      <p:sp>
        <p:nvSpPr>
          <p:cNvPr id="3" name="Rectangle 2">
            <a:extLst>
              <a:ext uri="{FF2B5EF4-FFF2-40B4-BE49-F238E27FC236}">
                <a16:creationId xmlns:a16="http://schemas.microsoft.com/office/drawing/2014/main" id="{46254E57-852E-4A82-AF73-DC692F202726}"/>
              </a:ext>
            </a:extLst>
          </p:cNvPr>
          <p:cNvSpPr/>
          <p:nvPr/>
        </p:nvSpPr>
        <p:spPr>
          <a:xfrm>
            <a:off x="720000" y="1800409"/>
            <a:ext cx="7703999" cy="1579920"/>
          </a:xfrm>
          <a:prstGeom prst="rect">
            <a:avLst/>
          </a:prstGeom>
        </p:spPr>
        <p:txBody>
          <a:bodyPr wrap="square">
            <a:spAutoFit/>
          </a:bodyPr>
          <a:lstStyle/>
          <a:p>
            <a:pPr marL="285750" indent="-285750" algn="just">
              <a:lnSpc>
                <a:spcPct val="150000"/>
              </a:lnSpc>
              <a:spcAft>
                <a:spcPts val="800"/>
              </a:spcAft>
              <a:buClr>
                <a:schemeClr val="bg1">
                  <a:lumMod val="95000"/>
                </a:schemeClr>
              </a:buClr>
              <a:buFont typeface="Wingdings" panose="05000000000000000000" pitchFamily="2" charset="2"/>
              <a:buChar char="Ø"/>
            </a:pPr>
            <a:r>
              <a:rPr lang="en-IN" sz="15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In </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future, we can add some more analysis and algorithms to get great results in real time world.</a:t>
            </a:r>
          </a:p>
          <a:p>
            <a:pPr marL="285750" indent="-285750">
              <a:lnSpc>
                <a:spcPct val="150000"/>
              </a:lnSpc>
              <a:buClr>
                <a:schemeClr val="bg1"/>
              </a:buClr>
              <a:buFont typeface="Wingdings" panose="05000000000000000000" pitchFamily="2" charset="2"/>
              <a:buChar char="Ø"/>
            </a:pPr>
            <a:r>
              <a:rPr lang="en-IN" sz="15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Thus, we concludes that in Digital Media Marketing using Neural Networks </a:t>
            </a:r>
            <a:r>
              <a:rPr lang="en-IN" sz="15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a:t>
            </a:r>
            <a:r>
              <a:rPr lang="en-IN" sz="15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can advertise the products very easily.</a:t>
            </a:r>
            <a:endParaRPr lang="en-IN" sz="1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035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gital Marketing Conference by Slidesgo">
  <a:themeElements>
    <a:clrScheme name="Simple Light">
      <a:dk1>
        <a:srgbClr val="0C111F"/>
      </a:dk1>
      <a:lt1>
        <a:srgbClr val="FFFFFF"/>
      </a:lt1>
      <a:dk2>
        <a:srgbClr val="A132B7"/>
      </a:dk2>
      <a:lt2>
        <a:srgbClr val="E57DFF"/>
      </a:lt2>
      <a:accent1>
        <a:srgbClr val="750D8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750</Words>
  <Application>Microsoft Office PowerPoint</Application>
  <PresentationFormat>On-screen Show (16:9)</PresentationFormat>
  <Paragraphs>48</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Syncopate</vt:lpstr>
      <vt:lpstr>Arial</vt:lpstr>
      <vt:lpstr>Times New Roman</vt:lpstr>
      <vt:lpstr>Manrope</vt:lpstr>
      <vt:lpstr>SimSun</vt:lpstr>
      <vt:lpstr>Wingdings</vt:lpstr>
      <vt:lpstr>Calibri</vt:lpstr>
      <vt:lpstr>Digital Marketing Conference by Slidesgo</vt:lpstr>
      <vt:lpstr>DIGITAl media MARKETING using Neural Network system</vt:lpstr>
      <vt:lpstr>AGENDA</vt:lpstr>
      <vt:lpstr>PowerPoint Presentation</vt:lpstr>
      <vt:lpstr>PowerPoint Presentation</vt:lpstr>
      <vt:lpstr>EXISTING SYSTEM</vt:lpstr>
      <vt:lpstr>PROPOSED SYSTEM</vt:lpstr>
      <vt:lpstr>PowerPoint Presentation</vt:lpstr>
      <vt:lpstr>CONCLUSION </vt:lpstr>
      <vt:lpstr>FUTURE ENHANCEMENT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CONFERENCE</dc:title>
  <dc:creator>LENOVO</dc:creator>
  <cp:lastModifiedBy>mnm</cp:lastModifiedBy>
  <cp:revision>27</cp:revision>
  <dcterms:modified xsi:type="dcterms:W3CDTF">2024-03-21T00:39:48Z</dcterms:modified>
</cp:coreProperties>
</file>